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3"/>
  </p:normalViewPr>
  <p:slideViewPr>
    <p:cSldViewPr snapToGrid="0">
      <p:cViewPr varScale="1">
        <p:scale>
          <a:sx n="153" d="100"/>
          <a:sy n="153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eb70199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eb70199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b701991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b7019916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3eb701991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3eb7019916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eb7019916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eb7019916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3eb7019916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3eb7019916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eb7019916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eb7019916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3eb701991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3eb701991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3eb701991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3eb701991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3eb701991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3eb701991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3eb701991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3eb701991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3eb701991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3eb701991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3eb701991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3eb701991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eb701991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eb7019916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3eb701991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3eb701991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eb7019916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3eb7019916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51000"/>
          </a:blip>
          <a:srcRect b="22964"/>
          <a:stretch/>
        </p:blipFill>
        <p:spPr>
          <a:xfrm>
            <a:off x="0" y="-1478275"/>
            <a:ext cx="9144000" cy="440250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2111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 b="1">
                <a:latin typeface="Raleway"/>
                <a:ea typeface="Raleway"/>
                <a:cs typeface="Raleway"/>
                <a:sym typeface="Raleway"/>
              </a:rPr>
              <a:t>Gravitational Lensing</a:t>
            </a:r>
            <a:endParaRPr sz="87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34296"/>
          <a:stretch/>
        </p:blipFill>
        <p:spPr>
          <a:xfrm>
            <a:off x="1668126" y="3631400"/>
            <a:ext cx="5807749" cy="14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311700" y="30482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Maximilian von Wietersheim-Kramsta</a:t>
            </a:r>
            <a:endParaRPr sz="17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Postdoctoral Researcher</a:t>
            </a:r>
            <a:endParaRPr sz="1600" b="1">
              <a:solidFill>
                <a:srgbClr val="99999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311700" y="162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Seeing the Universe through the Gravitational Lens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4397">
            <a:off x="772219" y="1899320"/>
            <a:ext cx="2748360" cy="274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925" y="4028850"/>
            <a:ext cx="1036901" cy="10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>
            <a:spLocks noGrp="1"/>
          </p:cNvSpPr>
          <p:nvPr>
            <p:ph type="body" idx="1"/>
          </p:nvPr>
        </p:nvSpPr>
        <p:spPr>
          <a:xfrm>
            <a:off x="1303250" y="970575"/>
            <a:ext cx="16863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ESA Euclid Space Telescope</a:t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7650" y="734800"/>
            <a:ext cx="4360050" cy="436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6592050" y="4694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O’Riordan et al. 2025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245200" y="783175"/>
            <a:ext cx="3687300" cy="37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Euclid will observe: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 entire extragalactic sky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2 billion galaxies </a:t>
            </a:r>
            <a:r>
              <a:rPr lang="en-GB" sz="1400"/>
              <a:t>(1.9 billion more than previously known)</a:t>
            </a:r>
            <a:endParaRPr sz="14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200,000 galaxy-scale strong lensing systems </a:t>
            </a:r>
            <a:r>
              <a:rPr lang="en-GB" sz="1400"/>
              <a:t>(currently only know ~1000)</a:t>
            </a:r>
            <a:endParaRPr sz="1400"/>
          </a:p>
        </p:txBody>
      </p:sp>
      <p:sp>
        <p:nvSpPr>
          <p:cNvPr id="153" name="Google Shape;153;p23"/>
          <p:cNvSpPr txBox="1">
            <a:spLocks noGrp="1"/>
          </p:cNvSpPr>
          <p:nvPr>
            <p:ph type="title"/>
          </p:nvPr>
        </p:nvSpPr>
        <p:spPr>
          <a:xfrm>
            <a:off x="311700" y="162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Seeing the Universe through the Gravitational Lens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euclid_survey.mp4">
            <a:hlinkClick r:id="" action="ppaction://media"/>
            <a:extLst>
              <a:ext uri="{FF2B5EF4-FFF2-40B4-BE49-F238E27FC236}">
                <a16:creationId xmlns:a16="http://schemas.microsoft.com/office/drawing/2014/main" id="{1FEABF3B-00EF-E6D0-7A9C-3B2B6ACF36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956" r="15869"/>
          <a:stretch/>
        </p:blipFill>
        <p:spPr>
          <a:xfrm>
            <a:off x="3932500" y="697635"/>
            <a:ext cx="5115685" cy="42837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4813"/>
            <a:ext cx="9144003" cy="291108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311700" y="162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Seeing the Universe through the Gravitational Lens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6413" y="425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 your local lensers!</a:t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t="16268" r="42614"/>
          <a:stretch/>
        </p:blipFill>
        <p:spPr>
          <a:xfrm>
            <a:off x="306987" y="569900"/>
            <a:ext cx="1247900" cy="136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587" y="569900"/>
            <a:ext cx="1017042" cy="13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4874" y="569900"/>
            <a:ext cx="1074631" cy="13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8662" y="569900"/>
            <a:ext cx="1116354" cy="13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3149" y="569900"/>
            <a:ext cx="1152243" cy="1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07962" y="569900"/>
            <a:ext cx="1366325" cy="1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9325" y="3672588"/>
            <a:ext cx="1074624" cy="1371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6987" y="2044337"/>
            <a:ext cx="1366326" cy="136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66587" y="3675288"/>
            <a:ext cx="1366325" cy="1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59062" y="2044325"/>
            <a:ext cx="1366325" cy="1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307962" y="2044325"/>
            <a:ext cx="1366325" cy="1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55563" y="3675300"/>
            <a:ext cx="1366325" cy="1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00271" y="2044321"/>
            <a:ext cx="1366325" cy="1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893550" y="2044325"/>
            <a:ext cx="1366323" cy="136632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354800" y="1490225"/>
            <a:ext cx="1152300" cy="554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Mathilde Jauzac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1808950" y="1490225"/>
            <a:ext cx="1152300" cy="5541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dk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Richard Massey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3008238" y="1582625"/>
            <a:ext cx="1287900" cy="3693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Alaistair Edge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4455175" y="1582625"/>
            <a:ext cx="1152300" cy="3693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dk1">
                <a:alpha val="92000"/>
              </a:schemeClr>
            </a:outerShdw>
          </a:effectLst>
        </p:spPr>
        <p:txBody>
          <a:bodyPr spcFirstLastPara="1" wrap="square" lIns="91425" tIns="91425" rIns="7187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Russel Smith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5817538" y="1443075"/>
            <a:ext cx="1287900" cy="5541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David Lagattuta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7414950" y="1490225"/>
            <a:ext cx="1152300" cy="5541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dk1">
                <a:alpha val="92000"/>
              </a:schemeClr>
            </a:outerShdw>
          </a:effectLst>
        </p:spPr>
        <p:txBody>
          <a:bodyPr spcFirstLastPara="1" wrap="square" lIns="91425" tIns="91425" rIns="7187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lt1"/>
                </a:solidFill>
              </a:rPr>
              <a:t>Aris Amvrosiadis</a:t>
            </a:r>
            <a:endParaRPr sz="1200" b="1">
              <a:solidFill>
                <a:schemeClr val="lt1"/>
              </a:solidFill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414000" y="2781100"/>
            <a:ext cx="1152300" cy="738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Max von Wietersheim-Kramsta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2207275" y="3041350"/>
            <a:ext cx="1152300" cy="3693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dk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Gavin Leroy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2" name="Google Shape;192;p26"/>
          <p:cNvSpPr txBox="1"/>
          <p:nvPr/>
        </p:nvSpPr>
        <p:spPr>
          <a:xfrm>
            <a:off x="3918863" y="2112250"/>
            <a:ext cx="1287900" cy="3693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Leo Fung</a:t>
            </a:r>
            <a:endParaRPr sz="1200" b="1">
              <a:solidFill>
                <a:schemeClr val="dk1"/>
              </a:solidFill>
            </a:endParaRPr>
          </a:p>
        </p:txBody>
      </p:sp>
      <p:sp>
        <p:nvSpPr>
          <p:cNvPr id="193" name="Google Shape;193;p26"/>
          <p:cNvSpPr txBox="1"/>
          <p:nvPr/>
        </p:nvSpPr>
        <p:spPr>
          <a:xfrm>
            <a:off x="5766063" y="3041350"/>
            <a:ext cx="1152300" cy="3693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dk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Sam Lange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4" name="Google Shape;194;p26"/>
          <p:cNvSpPr txBox="1"/>
          <p:nvPr/>
        </p:nvSpPr>
        <p:spPr>
          <a:xfrm>
            <a:off x="7424550" y="3041350"/>
            <a:ext cx="1152300" cy="3693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dk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Nency Patel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1830488" y="4672325"/>
            <a:ext cx="1152300" cy="3693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dk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Qiuhan He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3593038" y="4540300"/>
            <a:ext cx="1152300" cy="5541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dk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rgbClr val="FFFFFF"/>
                </a:solidFill>
              </a:rPr>
              <a:t>Catherine Cerny</a:t>
            </a: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5355513" y="4632700"/>
            <a:ext cx="1287900" cy="369300"/>
          </a:xfrm>
          <a:prstGeom prst="rect">
            <a:avLst/>
          </a:prstGeom>
          <a:noFill/>
          <a:ln>
            <a:noFill/>
          </a:ln>
          <a:effectLst>
            <a:outerShdw blurRad="28575" algn="bl" rotWithShape="0">
              <a:schemeClr val="lt1">
                <a:alpha val="92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1">
                <a:solidFill>
                  <a:schemeClr val="dk1"/>
                </a:solidFill>
              </a:rPr>
              <a:t>Marcus Halson</a:t>
            </a:r>
            <a:endParaRPr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500" y="152400"/>
            <a:ext cx="321041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668" y="152400"/>
            <a:ext cx="32981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My Background</a:t>
            </a:r>
            <a:endParaRPr b="1"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 amt="28000"/>
          </a:blip>
          <a:srcRect l="462" t="1184" r="39426" b="47525"/>
          <a:stretch/>
        </p:blipFill>
        <p:spPr>
          <a:xfrm>
            <a:off x="2589850" y="2020825"/>
            <a:ext cx="6554148" cy="3122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stCxn id="65" idx="2"/>
            <a:endCxn id="66" idx="2"/>
          </p:cNvCxnSpPr>
          <p:nvPr/>
        </p:nvCxnSpPr>
        <p:spPr>
          <a:xfrm rot="5400000">
            <a:off x="7779447" y="4246663"/>
            <a:ext cx="291000" cy="338400"/>
          </a:xfrm>
          <a:prstGeom prst="curvedConnector5">
            <a:avLst>
              <a:gd name="adj1" fmla="val 5367"/>
              <a:gd name="adj2" fmla="val 17745"/>
              <a:gd name="adj3" fmla="val 85708"/>
            </a:avLst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4"/>
          <p:cNvCxnSpPr>
            <a:stCxn id="66" idx="2"/>
            <a:endCxn id="68" idx="2"/>
          </p:cNvCxnSpPr>
          <p:nvPr/>
        </p:nvCxnSpPr>
        <p:spPr>
          <a:xfrm rot="5400000" flipH="1">
            <a:off x="5731033" y="2536552"/>
            <a:ext cx="456000" cy="3593400"/>
          </a:xfrm>
          <a:prstGeom prst="curvedConnector3">
            <a:avLst>
              <a:gd name="adj1" fmla="val -52220"/>
            </a:avLst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6717" y="3993284"/>
            <a:ext cx="294862" cy="27707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4"/>
          <p:cNvCxnSpPr>
            <a:stCxn id="66" idx="2"/>
            <a:endCxn id="70" idx="2"/>
          </p:cNvCxnSpPr>
          <p:nvPr/>
        </p:nvCxnSpPr>
        <p:spPr>
          <a:xfrm rot="-5400000">
            <a:off x="7559683" y="4364602"/>
            <a:ext cx="392700" cy="600"/>
          </a:xfrm>
          <a:prstGeom prst="curvedConnector5">
            <a:avLst>
              <a:gd name="adj1" fmla="val 22416"/>
              <a:gd name="adj2" fmla="val 26223599"/>
              <a:gd name="adj3" fmla="val 83074"/>
            </a:avLst>
          </a:prstGeom>
          <a:noFill/>
          <a:ln w="28575" cap="flat" cmpd="sng">
            <a:solidFill>
              <a:srgbClr val="FFE5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4"/>
          <p:cNvCxnSpPr>
            <a:stCxn id="70" idx="2"/>
            <a:endCxn id="72" idx="2"/>
          </p:cNvCxnSpPr>
          <p:nvPr/>
        </p:nvCxnSpPr>
        <p:spPr>
          <a:xfrm rot="5400000" flipH="1">
            <a:off x="7670834" y="4083541"/>
            <a:ext cx="123900" cy="45900"/>
          </a:xfrm>
          <a:prstGeom prst="curvedConnector3">
            <a:avLst>
              <a:gd name="adj1" fmla="val 13229"/>
            </a:avLst>
          </a:prstGeom>
          <a:noFill/>
          <a:ln w="19050" cap="flat" cmpd="sng">
            <a:solidFill>
              <a:srgbClr val="FFAB4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7576" y="4301601"/>
            <a:ext cx="276315" cy="259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769" y="3828320"/>
            <a:ext cx="294862" cy="27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08303" y="3891361"/>
            <a:ext cx="294862" cy="27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2340" y="3767418"/>
            <a:ext cx="294862" cy="277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0950" y="3327725"/>
            <a:ext cx="1018875" cy="43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7200" y="3551725"/>
            <a:ext cx="1290501" cy="3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57198" y="3071094"/>
            <a:ext cx="1290501" cy="37870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750600" y="3551725"/>
            <a:ext cx="8232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</a:t>
            </a:r>
            <a:endParaRPr/>
          </a:p>
        </p:txBody>
      </p:sp>
      <p:sp>
        <p:nvSpPr>
          <p:cNvPr id="77" name="Google Shape;77;p14"/>
          <p:cNvSpPr txBox="1"/>
          <p:nvPr/>
        </p:nvSpPr>
        <p:spPr>
          <a:xfrm>
            <a:off x="7903175" y="3911925"/>
            <a:ext cx="8232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</a:t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7079975" y="4211525"/>
            <a:ext cx="823200" cy="4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ES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2015-2019: MSci in Physics - Imperial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2019-2023: PhD in Physics and Astronomy - UCL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/>
              <a:t>2023-2024: Postdoc - UCL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/>
              <a:t>2024-Now:  Postdoc - Durham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179675" y="454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My Research: 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Cosmology,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Gravity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&amp; Dark Matter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>
            <a:off x="311700" y="4004750"/>
            <a:ext cx="2311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Structure formation at the </a:t>
            </a:r>
            <a:r>
              <a:rPr lang="en-GB" b="1" u="sng"/>
              <a:t>cosmological</a:t>
            </a:r>
            <a:r>
              <a:rPr lang="en-GB"/>
              <a:t> scales</a:t>
            </a:r>
            <a:endParaRPr/>
          </a:p>
        </p:txBody>
      </p:sp>
      <p:pic>
        <p:nvPicPr>
          <p:cNvPr id="2" name="flamingo_cluster_zoom.mp4">
            <a:hlinkClick r:id="" action="ppaction://media"/>
            <a:extLst>
              <a:ext uri="{FF2B5EF4-FFF2-40B4-BE49-F238E27FC236}">
                <a16:creationId xmlns:a16="http://schemas.microsoft.com/office/drawing/2014/main" id="{CE49EF82-B2DF-03B5-F072-C8F1C9F772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6775" y="0"/>
            <a:ext cx="5143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b="1"/>
              <a:t>My Research: </a:t>
            </a:r>
            <a:r>
              <a:rPr lang="en-GB"/>
              <a:t>Cosmology, Gravity &amp; Dark Matter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>
            <a:off x="1603225" y="1017725"/>
            <a:ext cx="58419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Structure formation at </a:t>
            </a:r>
            <a:r>
              <a:rPr lang="en-GB" b="1" u="sng"/>
              <a:t>galactic</a:t>
            </a:r>
            <a:r>
              <a:rPr lang="en-GB"/>
              <a:t> scales (substructure)</a:t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526" y="1543350"/>
            <a:ext cx="7121300" cy="35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1191875" y="1543350"/>
            <a:ext cx="29982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Cold Dark Matter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819125" y="1543350"/>
            <a:ext cx="29982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Warm Dark Matter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How do you see invisible matter?</a:t>
            </a:r>
            <a:endParaRPr b="1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825" y="1205900"/>
            <a:ext cx="6422350" cy="361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1360825" y="4383150"/>
            <a:ext cx="1824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Credit: NASA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/>
          </p:nvPr>
        </p:nvSpPr>
        <p:spPr>
          <a:xfrm>
            <a:off x="2602050" y="1205900"/>
            <a:ext cx="393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Gravitational Lensing!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00" y="0"/>
            <a:ext cx="90439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>
            <a:spLocks noGrp="1"/>
          </p:cNvSpPr>
          <p:nvPr>
            <p:ph type="title"/>
          </p:nvPr>
        </p:nvSpPr>
        <p:spPr>
          <a:xfrm>
            <a:off x="311700" y="1680450"/>
            <a:ext cx="8520600" cy="572700"/>
          </a:xfrm>
          <a:prstGeom prst="rect">
            <a:avLst/>
          </a:prstGeom>
          <a:effectLst>
            <a:outerShdw blurRad="57150" dist="19050" dir="5400000" algn="bl" rotWithShape="0">
              <a:schemeClr val="lt1">
                <a:alpha val="80000"/>
              </a:schemeClr>
            </a:outerShdw>
          </a:effectLst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Seeing the Universe through the Gravitational Lens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88" y="1236125"/>
            <a:ext cx="382097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831725" y="970575"/>
            <a:ext cx="2290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NASA/ESA/CSA James Webb Space Telescope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925" y="4028850"/>
            <a:ext cx="1036901" cy="10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l="40636" t="28664" r="5" b="11278"/>
          <a:stretch/>
        </p:blipFill>
        <p:spPr>
          <a:xfrm>
            <a:off x="4572000" y="1017725"/>
            <a:ext cx="3902893" cy="40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4571950" y="4511650"/>
            <a:ext cx="390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 Credit: NASA, ESA, CSA, STScI, Justin Pierel (STScI), Drew Newman (CIS)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700" y="162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Seeing the Universe through the Gravitational Lens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38200" y="58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Substructure Search with JWST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00" y="585425"/>
            <a:ext cx="7456010" cy="455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/>
        </p:nvSpPr>
        <p:spPr>
          <a:xfrm>
            <a:off x="5639550" y="457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Lange et al. 2024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>
            <a:spLocks noGrp="1"/>
          </p:cNvSpPr>
          <p:nvPr>
            <p:ph type="title"/>
          </p:nvPr>
        </p:nvSpPr>
        <p:spPr>
          <a:xfrm>
            <a:off x="311700" y="1621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 b="1"/>
              <a:t>Seeing the Universe through the Gravitational Lens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4397">
            <a:off x="772219" y="1899320"/>
            <a:ext cx="2748360" cy="274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925" y="4028850"/>
            <a:ext cx="1036901" cy="10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1303250" y="970575"/>
            <a:ext cx="16863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ESA Euclid Space Telescope</a:t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9300" y="734800"/>
            <a:ext cx="4309824" cy="430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/>
        </p:nvSpPr>
        <p:spPr>
          <a:xfrm>
            <a:off x="6592050" y="4694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O’Riordan et al. 2025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Macintosh PowerPoint</Application>
  <PresentationFormat>On-screen Show (16:9)</PresentationFormat>
  <Paragraphs>58</Paragraphs>
  <Slides>15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Raleway</vt:lpstr>
      <vt:lpstr>Simple Light</vt:lpstr>
      <vt:lpstr>Gravitational Lensing</vt:lpstr>
      <vt:lpstr>My Background</vt:lpstr>
      <vt:lpstr>My Research:  Cosmology,  Gravity &amp; Dark Matter </vt:lpstr>
      <vt:lpstr>My Research: Cosmology, Gravity &amp; Dark Matter  </vt:lpstr>
      <vt:lpstr>How do you see invisible matter?</vt:lpstr>
      <vt:lpstr>Seeing the Universe through the Gravitational Lens</vt:lpstr>
      <vt:lpstr>Seeing the Universe through the Gravitational Lens </vt:lpstr>
      <vt:lpstr>Substructure Search with JWST</vt:lpstr>
      <vt:lpstr>Seeing the Universe through the Gravitational Lens </vt:lpstr>
      <vt:lpstr>Seeing the Universe through the Gravitational Lens </vt:lpstr>
      <vt:lpstr>Seeing the Universe through the Gravitational Lens </vt:lpstr>
      <vt:lpstr>Seeing the Universe through the Gravitational Lens </vt:lpstr>
      <vt:lpstr>PowerPoint Presentation</vt:lpstr>
      <vt:lpstr>Meet your local lensers!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VON WIETERSHEIM-KRAMSTA, MAXIMILIAN</cp:lastModifiedBy>
  <cp:revision>1</cp:revision>
  <dcterms:modified xsi:type="dcterms:W3CDTF">2025-03-11T11:09:32Z</dcterms:modified>
</cp:coreProperties>
</file>